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14630400" cy="97536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5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39DB"/>
    <a:srgbClr val="7236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550" y="226"/>
      </p:cViewPr>
      <p:guideLst>
        <p:guide orient="horz" pos="3095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椭圆 150">
            <a:extLst>
              <a:ext uri="{FF2B5EF4-FFF2-40B4-BE49-F238E27FC236}">
                <a16:creationId xmlns:a16="http://schemas.microsoft.com/office/drawing/2014/main" id="{4062C22E-2585-6F25-7C6A-5BE47EE79BF0}"/>
              </a:ext>
            </a:extLst>
          </p:cNvPr>
          <p:cNvSpPr>
            <a:spLocks noGrp="1"/>
          </p:cNvSpPr>
          <p:nvPr/>
        </p:nvSpPr>
        <p:spPr>
          <a:xfrm>
            <a:off x="10751820" y="1356014"/>
            <a:ext cx="5334000" cy="4000500"/>
          </a:xfrm>
          <a:prstGeom prst="ellipse">
            <a:avLst/>
          </a:prstGeom>
          <a:gradFill>
            <a:gsLst>
              <a:gs pos="0">
                <a:srgbClr val="2B2448">
                  <a:alpha val="45000"/>
                </a:srgbClr>
              </a:gs>
              <a:gs pos="72000">
                <a:srgbClr val="05070B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0" name="椭圆 149">
            <a:extLst>
              <a:ext uri="{FF2B5EF4-FFF2-40B4-BE49-F238E27FC236}">
                <a16:creationId xmlns:a16="http://schemas.microsoft.com/office/drawing/2014/main" id="{D714E1A8-4251-3D05-ED31-0D84487A9A8B}"/>
              </a:ext>
            </a:extLst>
          </p:cNvPr>
          <p:cNvSpPr>
            <a:spLocks noGrp="1"/>
          </p:cNvSpPr>
          <p:nvPr/>
        </p:nvSpPr>
        <p:spPr>
          <a:xfrm>
            <a:off x="-2562225" y="-628650"/>
            <a:ext cx="5905500" cy="4000500"/>
          </a:xfrm>
          <a:prstGeom prst="ellipse">
            <a:avLst/>
          </a:prstGeom>
          <a:gradFill>
            <a:gsLst>
              <a:gs pos="0">
                <a:srgbClr val="2A3140">
                  <a:alpha val="50000"/>
                </a:srgbClr>
              </a:gs>
              <a:gs pos="70000">
                <a:srgbClr val="05070B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45B0281-77AC-B19A-BA73-82E2264809D2}"/>
              </a:ext>
            </a:extLst>
          </p:cNvPr>
          <p:cNvSpPr>
            <a:spLocks noGrp="1"/>
          </p:cNvSpPr>
          <p:nvPr/>
        </p:nvSpPr>
        <p:spPr>
          <a:xfrm>
            <a:off x="2371725" y="409575"/>
            <a:ext cx="238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4350" b="1">
                <a:solidFill>
                  <a:srgbClr val="FF403D"/>
                </a:solidFill>
                <a:latin typeface="Microsoft YaHei UI"/>
                <a:ea typeface="Microsoft YaHei UI"/>
                <a:cs typeface="Microsoft YaHei UI"/>
              </a:defRPr>
            </a:pPr>
            <a:endParaRPr sz="4350" b="1" dirty="0">
              <a:solidFill>
                <a:srgbClr val="FF403D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308BDE2-C0AD-8100-CEFA-B7A795D890EF}"/>
              </a:ext>
            </a:extLst>
          </p:cNvPr>
          <p:cNvSpPr>
            <a:spLocks noGrp="1"/>
          </p:cNvSpPr>
          <p:nvPr/>
        </p:nvSpPr>
        <p:spPr>
          <a:xfrm>
            <a:off x="4743450" y="409575"/>
            <a:ext cx="5619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>
              <a:defRPr sz="43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endParaRPr sz="4350" b="1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BF0AF1-48A9-A269-9C9D-69E9B487715A}"/>
              </a:ext>
            </a:extLst>
          </p:cNvPr>
          <p:cNvSpPr txBox="1"/>
          <p:nvPr/>
        </p:nvSpPr>
        <p:spPr>
          <a:xfrm>
            <a:off x="4123286" y="254713"/>
            <a:ext cx="9349220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4350" b="1">
                <a:solidFill>
                  <a:srgbClr val="FF403D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lang="zh-CN" altLang="en-US" b="1" dirty="0">
                <a:solidFill>
                  <a:srgbClr val="FF403D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One Node</a:t>
            </a:r>
            <a:r>
              <a:rPr lang="zh-CN" altLang="en-US" sz="4350" b="1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, </a:t>
            </a:r>
            <a:r>
              <a:rPr lang="en-US" altLang="zh-CN" sz="4350" b="1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Two</a:t>
            </a:r>
            <a:r>
              <a:rPr lang="zh-CN" altLang="en-US" sz="4350" b="1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 Layers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56D02AA-218E-AE21-3213-62441626FFF6}"/>
              </a:ext>
            </a:extLst>
          </p:cNvPr>
          <p:cNvSpPr txBox="1"/>
          <p:nvPr/>
        </p:nvSpPr>
        <p:spPr>
          <a:xfrm>
            <a:off x="3796145" y="1095375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50" b="0">
                <a:solidFill>
                  <a:srgbClr val="C2C7D0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lang="zh-CN" altLang="en-US" sz="1800" b="0" dirty="0">
                <a:solidFill>
                  <a:srgbClr val="C2C7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Unified </a:t>
            </a:r>
            <a:r>
              <a:rPr lang="en-US" altLang="zh-CN" sz="1800" b="0" dirty="0" err="1">
                <a:solidFill>
                  <a:srgbClr val="C2C7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ComfyUI</a:t>
            </a:r>
            <a:r>
              <a:rPr lang="en-US" altLang="zh-CN" sz="1800" b="0" dirty="0">
                <a:solidFill>
                  <a:srgbClr val="C2C7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 </a:t>
            </a:r>
            <a:r>
              <a:rPr lang="zh-CN" altLang="en-US" sz="1800" b="0" dirty="0">
                <a:solidFill>
                  <a:srgbClr val="C2C7D0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 acceleration stack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8FC153-B696-C45B-BF44-93C9B71E4376}"/>
              </a:ext>
            </a:extLst>
          </p:cNvPr>
          <p:cNvSpPr>
            <a:spLocks noGrp="1"/>
          </p:cNvSpPr>
          <p:nvPr/>
        </p:nvSpPr>
        <p:spPr>
          <a:xfrm>
            <a:off x="8589645" y="2126441"/>
            <a:ext cx="200025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292" b="1">
                <a:solidFill>
                  <a:srgbClr val="FFFFFF"/>
                </a:solidFill>
                <a:latin typeface="Segoe UI Symbol"/>
                <a:ea typeface="Segoe UI Symbol"/>
                <a:cs typeface="Segoe UI Symbol"/>
              </a:defRPr>
            </a:pPr>
            <a:endParaRPr sz="1292" b="1" dirty="0">
              <a:solidFill>
                <a:srgbClr val="FFFFFF"/>
              </a:solidFill>
              <a:latin typeface="Segoe UI Symbol"/>
              <a:ea typeface="Segoe UI Symbol"/>
              <a:cs typeface="Segoe UI Symbol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BD2B32F-EB55-952B-2BA1-C16C85FDC689}"/>
              </a:ext>
            </a:extLst>
          </p:cNvPr>
          <p:cNvSpPr>
            <a:spLocks noGrp="1"/>
          </p:cNvSpPr>
          <p:nvPr/>
        </p:nvSpPr>
        <p:spPr>
          <a:xfrm>
            <a:off x="2628900" y="1743075"/>
            <a:ext cx="2476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endParaRPr sz="1575" b="1" dirty="0">
              <a:solidFill>
                <a:srgbClr val="FFFFFF"/>
              </a:solidFill>
              <a:latin typeface="Microsoft YaHei UI"/>
              <a:ea typeface="Microsoft YaHei UI"/>
              <a:cs typeface="Microsoft YaHei UI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080DA7C-4F5E-BC1C-EB7F-221D31193FDC}"/>
              </a:ext>
            </a:extLst>
          </p:cNvPr>
          <p:cNvGrpSpPr/>
          <p:nvPr/>
        </p:nvGrpSpPr>
        <p:grpSpPr>
          <a:xfrm>
            <a:off x="2242185" y="1534881"/>
            <a:ext cx="3159442" cy="369332"/>
            <a:chOff x="2242185" y="1728847"/>
            <a:chExt cx="3159442" cy="369332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862E0C9-BD73-2AC0-3DA0-D1E4D069AF3B}"/>
                </a:ext>
              </a:extLst>
            </p:cNvPr>
            <p:cNvGrpSpPr/>
            <p:nvPr/>
          </p:nvGrpSpPr>
          <p:grpSpPr>
            <a:xfrm>
              <a:off x="2242185" y="1728847"/>
              <a:ext cx="259080" cy="369332"/>
              <a:chOff x="7185660" y="3359281"/>
              <a:chExt cx="259080" cy="369332"/>
            </a:xfrm>
          </p:grpSpPr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749CB227-318B-5447-6A53-DF0B23F570D8}"/>
                  </a:ext>
                </a:extLst>
              </p:cNvPr>
              <p:cNvSpPr/>
              <p:nvPr/>
            </p:nvSpPr>
            <p:spPr>
              <a:xfrm>
                <a:off x="7185660" y="3414407"/>
                <a:ext cx="259080" cy="25908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5557D8ED-3A97-8060-DA1E-D17F987F5BD7}"/>
                  </a:ext>
                </a:extLst>
              </p:cNvPr>
              <p:cNvSpPr txBox="1"/>
              <p:nvPr/>
            </p:nvSpPr>
            <p:spPr>
              <a:xfrm>
                <a:off x="7215187" y="3359281"/>
                <a:ext cx="2000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292" b="1">
                    <a:solidFill>
                      <a:srgbClr val="FFFFFF"/>
                    </a:solidFill>
                    <a:latin typeface="Segoe UI Symbol"/>
                    <a:ea typeface="Segoe UI Symbol"/>
                    <a:cs typeface="Segoe UI Symbol"/>
                  </a:defRPr>
                </a:pPr>
                <a:r>
                  <a:rPr lang="zh-CN" altLang="en-US" sz="1800" b="1" dirty="0">
                    <a:solidFill>
                      <a:srgbClr val="FFFFFF"/>
                    </a:solidFill>
                    <a:latin typeface="Segoe UI Symbol"/>
                    <a:ea typeface="Segoe UI Symbol"/>
                    <a:cs typeface="Segoe UI Symbol"/>
                  </a:rPr>
                  <a:t>✓</a:t>
                </a:r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4A73CEB-D1A1-761F-EAF6-B7C371787E91}"/>
                </a:ext>
              </a:extLst>
            </p:cNvPr>
            <p:cNvSpPr txBox="1"/>
            <p:nvPr/>
          </p:nvSpPr>
          <p:spPr>
            <a:xfrm>
              <a:off x="2628900" y="1728847"/>
              <a:ext cx="27727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575" b="1">
                  <a:solidFill>
                    <a:srgbClr val="FFFFFF"/>
                  </a:solidFill>
                  <a:latin typeface="Microsoft YaHei UI"/>
                  <a:ea typeface="Microsoft YaHei UI"/>
                  <a:cs typeface="Microsoft YaHei UI"/>
                </a:defRPr>
              </a:pPr>
              <a:r>
                <a:rPr lang="zh-CN" altLang="en-US" sz="1800" b="1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Microsoft YaHei UI"/>
                </a:rPr>
                <a:t>Pick sampler + model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94EE88A-592A-497F-E7F8-83C01C9C4EFF}"/>
              </a:ext>
            </a:extLst>
          </p:cNvPr>
          <p:cNvGrpSpPr/>
          <p:nvPr/>
        </p:nvGrpSpPr>
        <p:grpSpPr>
          <a:xfrm>
            <a:off x="5908988" y="1534881"/>
            <a:ext cx="2650808" cy="398778"/>
            <a:chOff x="2242185" y="1728847"/>
            <a:chExt cx="2650808" cy="398778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FF02E26D-9687-5A80-E977-2CB090323A16}"/>
                </a:ext>
              </a:extLst>
            </p:cNvPr>
            <p:cNvGrpSpPr/>
            <p:nvPr/>
          </p:nvGrpSpPr>
          <p:grpSpPr>
            <a:xfrm>
              <a:off x="2242185" y="1728847"/>
              <a:ext cx="259080" cy="369332"/>
              <a:chOff x="7185660" y="3359281"/>
              <a:chExt cx="259080" cy="369332"/>
            </a:xfrm>
          </p:grpSpPr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0C66DE2C-F219-C5A0-79B3-0BA02C537728}"/>
                  </a:ext>
                </a:extLst>
              </p:cNvPr>
              <p:cNvSpPr/>
              <p:nvPr/>
            </p:nvSpPr>
            <p:spPr>
              <a:xfrm>
                <a:off x="7185660" y="3414407"/>
                <a:ext cx="259080" cy="25908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64771DB-541F-94FA-5B37-3C37E19D9BEE}"/>
                  </a:ext>
                </a:extLst>
              </p:cNvPr>
              <p:cNvSpPr txBox="1"/>
              <p:nvPr/>
            </p:nvSpPr>
            <p:spPr>
              <a:xfrm>
                <a:off x="7215187" y="3359281"/>
                <a:ext cx="2000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292" b="1">
                    <a:solidFill>
                      <a:srgbClr val="FFFFFF"/>
                    </a:solidFill>
                    <a:latin typeface="Segoe UI Symbol"/>
                    <a:ea typeface="Segoe UI Symbol"/>
                    <a:cs typeface="Segoe UI Symbol"/>
                  </a:defRPr>
                </a:pPr>
                <a:r>
                  <a:rPr lang="zh-CN" altLang="en-US" sz="1800" b="1" dirty="0">
                    <a:solidFill>
                      <a:srgbClr val="FFFFFF"/>
                    </a:solidFill>
                    <a:latin typeface="Segoe UI Symbol"/>
                    <a:ea typeface="Segoe UI Symbol"/>
                    <a:cs typeface="Segoe UI Symbol"/>
                  </a:rPr>
                  <a:t>✓</a:t>
                </a:r>
              </a:p>
            </p:txBody>
          </p:sp>
        </p:grp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BB8AD044-E596-226E-4F5E-FF98F3CD4BBF}"/>
                </a:ext>
              </a:extLst>
            </p:cNvPr>
            <p:cNvSpPr txBox="1"/>
            <p:nvPr/>
          </p:nvSpPr>
          <p:spPr>
            <a:xfrm>
              <a:off x="2628900" y="1758293"/>
              <a:ext cx="226409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575" b="1">
                  <a:solidFill>
                    <a:srgbClr val="FFFFFF"/>
                  </a:solidFill>
                  <a:latin typeface="Microsoft YaHei UI"/>
                  <a:ea typeface="Microsoft YaHei UI"/>
                  <a:cs typeface="Microsoft YaHei UI"/>
                </a:defRPr>
              </a:pPr>
              <a:r>
                <a:rPr lang="zh-CN" altLang="en-US" sz="1800" b="1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Microsoft YaHei UI"/>
                </a:rPr>
                <a:t>Use one or both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D609F8DD-EA70-6023-C74F-C0FF8FE959B0}"/>
              </a:ext>
            </a:extLst>
          </p:cNvPr>
          <p:cNvGrpSpPr/>
          <p:nvPr/>
        </p:nvGrpSpPr>
        <p:grpSpPr>
          <a:xfrm>
            <a:off x="9067156" y="1519462"/>
            <a:ext cx="3900699" cy="384751"/>
            <a:chOff x="9067156" y="1713428"/>
            <a:chExt cx="3900699" cy="384751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9BB43E03-5006-C4C5-2195-F7E7662A055C}"/>
                </a:ext>
              </a:extLst>
            </p:cNvPr>
            <p:cNvGrpSpPr/>
            <p:nvPr/>
          </p:nvGrpSpPr>
          <p:grpSpPr>
            <a:xfrm>
              <a:off x="9067156" y="1728847"/>
              <a:ext cx="259080" cy="369332"/>
              <a:chOff x="7185660" y="3359281"/>
              <a:chExt cx="259080" cy="369332"/>
            </a:xfrm>
          </p:grpSpPr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0503B1C7-1100-7720-2ABB-5BF8ED00D71A}"/>
                  </a:ext>
                </a:extLst>
              </p:cNvPr>
              <p:cNvSpPr/>
              <p:nvPr/>
            </p:nvSpPr>
            <p:spPr>
              <a:xfrm>
                <a:off x="7185660" y="3414407"/>
                <a:ext cx="259080" cy="25908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B12F6135-4E33-4C44-EC0B-3A852BDBFE4B}"/>
                  </a:ext>
                </a:extLst>
              </p:cNvPr>
              <p:cNvSpPr txBox="1"/>
              <p:nvPr/>
            </p:nvSpPr>
            <p:spPr>
              <a:xfrm>
                <a:off x="7215187" y="3359281"/>
                <a:ext cx="2000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292" b="1">
                    <a:solidFill>
                      <a:srgbClr val="FFFFFF"/>
                    </a:solidFill>
                    <a:latin typeface="Segoe UI Symbol"/>
                    <a:ea typeface="Segoe UI Symbol"/>
                    <a:cs typeface="Segoe UI Symbol"/>
                  </a:defRPr>
                </a:pPr>
                <a:r>
                  <a:rPr lang="zh-CN" altLang="en-US" sz="1800" b="1" dirty="0">
                    <a:solidFill>
                      <a:srgbClr val="FFFFFF"/>
                    </a:solidFill>
                    <a:latin typeface="Segoe UI Symbol"/>
                    <a:ea typeface="Segoe UI Symbol"/>
                    <a:cs typeface="Segoe UI Symbol"/>
                  </a:rPr>
                  <a:t>✓</a:t>
                </a:r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160EA1DE-8F8D-A9A4-E1EE-DF7858815250}"/>
                </a:ext>
              </a:extLst>
            </p:cNvPr>
            <p:cNvSpPr txBox="1"/>
            <p:nvPr/>
          </p:nvSpPr>
          <p:spPr>
            <a:xfrm>
              <a:off x="9525002" y="1713428"/>
              <a:ext cx="344285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575" b="1">
                  <a:solidFill>
                    <a:srgbClr val="FFFFFF"/>
                  </a:solidFill>
                  <a:latin typeface="Microsoft YaHei UI"/>
                  <a:ea typeface="Microsoft YaHei UI"/>
                  <a:cs typeface="Microsoft YaHei UI"/>
                </a:defRPr>
              </a:pPr>
              <a:r>
                <a:rPr lang="zh-CN" altLang="en-US" sz="1800" b="1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Microsoft YaHei UI"/>
                </a:rPr>
                <a:t>Keeps each method's logic</a:t>
              </a:r>
            </a:p>
          </p:txBody>
        </p:sp>
      </p:grp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9B2A2CFB-F4C4-73C0-3E1E-5ADAB96EAD96}"/>
              </a:ext>
            </a:extLst>
          </p:cNvPr>
          <p:cNvSpPr>
            <a:spLocks noGrp="1"/>
          </p:cNvSpPr>
          <p:nvPr/>
        </p:nvSpPr>
        <p:spPr>
          <a:xfrm>
            <a:off x="142875" y="2209800"/>
            <a:ext cx="6772275" cy="4572000"/>
          </a:xfrm>
          <a:prstGeom prst="roundRect">
            <a:avLst>
              <a:gd name="adj" fmla="val 1875"/>
            </a:avLst>
          </a:prstGeom>
          <a:gradFill>
            <a:gsLst>
              <a:gs pos="0">
                <a:srgbClr val="252A31">
                  <a:alpha val="94000"/>
                </a:srgbClr>
              </a:gs>
              <a:gs pos="55000">
                <a:srgbClr val="3B4149">
                  <a:alpha val="94000"/>
                </a:srgbClr>
              </a:gs>
              <a:gs pos="100000">
                <a:srgbClr val="242830">
                  <a:alpha val="94000"/>
                </a:srgbClr>
              </a:gs>
            </a:gsLst>
            <a:lin ang="5400000"/>
          </a:gradFill>
          <a:ln w="9525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0">
            <a:scrgbClr r="0" g="0" b="0"/>
          </a:effectRef>
          <a:fontRef idx="major"/>
        </p:style>
        <p:txBody>
          <a:bodyPr/>
          <a:lstStyle/>
          <a:p>
            <a:endParaRPr lang="zh-CN" altLang="en-US"/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EB7AC368-ACE6-5964-7919-F761882CBB0F}"/>
              </a:ext>
            </a:extLst>
          </p:cNvPr>
          <p:cNvSpPr>
            <a:spLocks noGrp="1"/>
          </p:cNvSpPr>
          <p:nvPr/>
        </p:nvSpPr>
        <p:spPr>
          <a:xfrm>
            <a:off x="140970" y="2206541"/>
            <a:ext cx="6772275" cy="619125"/>
          </a:xfrm>
          <a:prstGeom prst="roundRect">
            <a:avLst/>
          </a:prstGeom>
          <a:solidFill>
            <a:srgbClr val="41464E">
              <a:alpha val="70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113E3F4A-EEA2-82E6-E52F-E1CD982A2C70}"/>
              </a:ext>
            </a:extLst>
          </p:cNvPr>
          <p:cNvSpPr>
            <a:spLocks noGrp="1"/>
          </p:cNvSpPr>
          <p:nvPr/>
        </p:nvSpPr>
        <p:spPr>
          <a:xfrm>
            <a:off x="504825" y="3000375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500" b="1">
                <a:solidFill>
                  <a:srgbClr val="22C7A7"/>
                </a:solidFill>
                <a:latin typeface="Arial"/>
                <a:ea typeface="Arial"/>
                <a:cs typeface="Arial"/>
              </a:defRPr>
            </a:pPr>
            <a:r>
              <a:rPr sz="1500" b="1" dirty="0" err="1">
                <a:solidFill>
                  <a:srgbClr val="22C7A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TeaCache</a:t>
            </a:r>
            <a:endParaRPr sz="1500" b="1" dirty="0">
              <a:solidFill>
                <a:srgbClr val="22C7A7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A9E920FD-D20C-4171-917C-DAA6E388BAAF}"/>
              </a:ext>
            </a:extLst>
          </p:cNvPr>
          <p:cNvSpPr>
            <a:spLocks noGrp="1"/>
          </p:cNvSpPr>
          <p:nvPr/>
        </p:nvSpPr>
        <p:spPr>
          <a:xfrm>
            <a:off x="333375" y="32861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7500" lnSpcReduction="20000"/>
          </a:bodyPr>
          <a:lstStyle/>
          <a:p>
            <a:pPr algn="ctr"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Nodes from different authors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DCD32A67-DD04-7ED8-BC43-899074B7E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2900" y="3743325"/>
            <a:ext cx="1428750" cy="1457325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DC4C869F-5BA8-2FF0-9374-B811045C432E}"/>
              </a:ext>
            </a:extLst>
          </p:cNvPr>
          <p:cNvSpPr>
            <a:spLocks noGrp="1"/>
          </p:cNvSpPr>
          <p:nvPr/>
        </p:nvSpPr>
        <p:spPr>
          <a:xfrm>
            <a:off x="2105025" y="3000375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500" b="1">
                <a:solidFill>
                  <a:srgbClr val="2F8B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F8B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EasyCache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CBB8A5D5-B869-518F-2DED-EF40254EC074}"/>
              </a:ext>
            </a:extLst>
          </p:cNvPr>
          <p:cNvSpPr>
            <a:spLocks noGrp="1"/>
          </p:cNvSpPr>
          <p:nvPr/>
        </p:nvSpPr>
        <p:spPr>
          <a:xfrm>
            <a:off x="1933575" y="32861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7500" lnSpcReduction="20000"/>
          </a:bodyPr>
          <a:lstStyle/>
          <a:p>
            <a:pPr algn="ctr"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Separate wiring patterns</a:t>
            </a: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FE60C463-19CF-01D5-C674-06436FA6A6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8" r="658"/>
          <a:stretch>
            <a:fillRect/>
          </a:stretch>
        </p:blipFill>
        <p:spPr>
          <a:xfrm>
            <a:off x="1943100" y="3743325"/>
            <a:ext cx="1428750" cy="1457325"/>
          </a:xfrm>
          <a:prstGeom prst="rect">
            <a:avLst/>
          </a:prstGeom>
        </p:spPr>
      </p:pic>
      <p:sp>
        <p:nvSpPr>
          <p:cNvPr id="54" name="矩形 53">
            <a:extLst>
              <a:ext uri="{FF2B5EF4-FFF2-40B4-BE49-F238E27FC236}">
                <a16:creationId xmlns:a16="http://schemas.microsoft.com/office/drawing/2014/main" id="{7D30DF35-2C02-2825-29B2-7C527C517E66}"/>
              </a:ext>
            </a:extLst>
          </p:cNvPr>
          <p:cNvSpPr>
            <a:spLocks noGrp="1"/>
          </p:cNvSpPr>
          <p:nvPr/>
        </p:nvSpPr>
        <p:spPr>
          <a:xfrm>
            <a:off x="3819525" y="3000375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500" b="1">
                <a:solidFill>
                  <a:srgbClr val="F06E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06E2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MagCache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A1E85622-0132-8C5C-9698-A92E2E1F5913}"/>
              </a:ext>
            </a:extLst>
          </p:cNvPr>
          <p:cNvSpPr>
            <a:spLocks noGrp="1"/>
          </p:cNvSpPr>
          <p:nvPr/>
        </p:nvSpPr>
        <p:spPr>
          <a:xfrm>
            <a:off x="3648075" y="32861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7500" lnSpcReduction="20000"/>
          </a:bodyPr>
          <a:lstStyle/>
          <a:p>
            <a:pPr algn="ctr"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Separate logic paths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77DADF20-146B-7604-858B-231A35F703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0" r="980"/>
          <a:stretch>
            <a:fillRect/>
          </a:stretch>
        </p:blipFill>
        <p:spPr>
          <a:xfrm>
            <a:off x="3657600" y="3743325"/>
            <a:ext cx="1428750" cy="1457325"/>
          </a:xfrm>
          <a:prstGeom prst="rect">
            <a:avLst/>
          </a:prstGeom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C749D9BC-A4D6-82F4-908B-5D24AAA8CFE4}"/>
              </a:ext>
            </a:extLst>
          </p:cNvPr>
          <p:cNvSpPr>
            <a:spLocks noGrp="1"/>
          </p:cNvSpPr>
          <p:nvPr/>
        </p:nvSpPr>
        <p:spPr>
          <a:xfrm>
            <a:off x="5467350" y="3000375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90977"/>
          </a:bodyPr>
          <a:lstStyle/>
          <a:p>
            <a:pPr algn="ctr">
              <a:defRPr sz="1500" b="1">
                <a:solidFill>
                  <a:srgbClr val="A855F7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855F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AdaptiveDiff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E975F7EF-C58B-9846-45EF-935A44E0D260}"/>
              </a:ext>
            </a:extLst>
          </p:cNvPr>
          <p:cNvSpPr>
            <a:spLocks noGrp="1"/>
          </p:cNvSpPr>
          <p:nvPr/>
        </p:nvSpPr>
        <p:spPr>
          <a:xfrm>
            <a:off x="5295900" y="3286125"/>
            <a:ext cx="142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7500" lnSpcReduction="20000"/>
          </a:bodyPr>
          <a:lstStyle/>
          <a:p>
            <a:pPr algn="ctr"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Skip steps, reuse residuals</a:t>
            </a: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8E7B670B-E894-CA7B-2DBF-EDDBABD818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31" r="331"/>
          <a:stretch>
            <a:fillRect/>
          </a:stretch>
        </p:blipFill>
        <p:spPr>
          <a:xfrm>
            <a:off x="5305425" y="3743325"/>
            <a:ext cx="1428750" cy="1457325"/>
          </a:xfrm>
          <a:prstGeom prst="rect">
            <a:avLst/>
          </a:prstGeom>
        </p:spPr>
      </p:pic>
      <p:sp>
        <p:nvSpPr>
          <p:cNvPr id="60" name="矩形 59">
            <a:extLst>
              <a:ext uri="{FF2B5EF4-FFF2-40B4-BE49-F238E27FC236}">
                <a16:creationId xmlns:a16="http://schemas.microsoft.com/office/drawing/2014/main" id="{B7053595-034B-0762-B05B-92B777AA57D8}"/>
              </a:ext>
            </a:extLst>
          </p:cNvPr>
          <p:cNvSpPr>
            <a:spLocks noGrp="1"/>
          </p:cNvSpPr>
          <p:nvPr/>
        </p:nvSpPr>
        <p:spPr>
          <a:xfrm>
            <a:off x="428625" y="5410200"/>
            <a:ext cx="12001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4319" lnSpcReduction="20000"/>
          </a:bodyPr>
          <a:lstStyle/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Many nodes, scattered params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Rebuild to switch methods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7BA491B3-94A5-4A03-605C-3998C1589CC4}"/>
              </a:ext>
            </a:extLst>
          </p:cNvPr>
          <p:cNvSpPr>
            <a:spLocks noGrp="1"/>
          </p:cNvSpPr>
          <p:nvPr/>
        </p:nvSpPr>
        <p:spPr>
          <a:xfrm>
            <a:off x="2333625" y="5410200"/>
            <a:ext cx="84772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7500" lnSpcReduction="20000"/>
          </a:bodyPr>
          <a:lstStyle/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Different rules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Easy to miswire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086F0C98-B0C6-758D-332E-850C22E19362}"/>
              </a:ext>
            </a:extLst>
          </p:cNvPr>
          <p:cNvSpPr>
            <a:spLocks noGrp="1"/>
          </p:cNvSpPr>
          <p:nvPr/>
        </p:nvSpPr>
        <p:spPr>
          <a:xfrm>
            <a:off x="3762375" y="5410200"/>
            <a:ext cx="12096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90125" lnSpcReduction="10000"/>
          </a:bodyPr>
          <a:lstStyle/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Unclear knobs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Hard to evaluate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7201E3F8-CCEA-397F-FF9A-FE53ED53BA64}"/>
              </a:ext>
            </a:extLst>
          </p:cNvPr>
          <p:cNvSpPr>
            <a:spLocks noGrp="1"/>
          </p:cNvSpPr>
          <p:nvPr/>
        </p:nvSpPr>
        <p:spPr>
          <a:xfrm>
            <a:off x="5448300" y="5410200"/>
            <a:ext cx="95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73919" lnSpcReduction="20000"/>
          </a:bodyPr>
          <a:lstStyle/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Docs + trial/error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  <a:p>
            <a:pPr algn="ctr">
              <a:lnSpc>
                <a:spcPct val="94000"/>
              </a:lnSpc>
              <a:buNone/>
              <a:defRPr sz="1350" b="0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350" b="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High overhead</a:t>
            </a:r>
            <a:endParaRPr sz="135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DD02D4F7-F8B5-2DFC-A836-69888195F911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92500" lnSpcReduction="10000"/>
          </a:bodyPr>
          <a:lstStyle/>
          <a:p>
            <a:pPr algn="ctr">
              <a:defRPr sz="19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400" b="1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Today: separate plugins, separate wiring</a:t>
            </a:r>
            <a:endParaRPr sz="2400" b="1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65" name="矩形: 圆角 64">
            <a:extLst>
              <a:ext uri="{FF2B5EF4-FFF2-40B4-BE49-F238E27FC236}">
                <a16:creationId xmlns:a16="http://schemas.microsoft.com/office/drawing/2014/main" id="{D1E5FE4A-4FA2-9C87-3E56-F35B075D23F7}"/>
              </a:ext>
            </a:extLst>
          </p:cNvPr>
          <p:cNvSpPr>
            <a:spLocks noGrp="1"/>
          </p:cNvSpPr>
          <p:nvPr/>
        </p:nvSpPr>
        <p:spPr>
          <a:xfrm>
            <a:off x="190500" y="6226124"/>
            <a:ext cx="6677025" cy="514350"/>
          </a:xfrm>
          <a:prstGeom prst="roundRect">
            <a:avLst>
              <a:gd name="adj" fmla="val 12963"/>
            </a:avLst>
          </a:prstGeom>
          <a:solidFill>
            <a:srgbClr val="15181D">
              <a:alpha val="86000"/>
            </a:srgbClr>
          </a:solidFill>
          <a:ln w="9525">
            <a:solidFill>
              <a:srgbClr val="2D333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8FFFC75E-ED45-4085-486F-D347119F48FD}"/>
              </a:ext>
            </a:extLst>
          </p:cNvPr>
          <p:cNvSpPr>
            <a:spLocks noGrp="1"/>
          </p:cNvSpPr>
          <p:nvPr/>
        </p:nvSpPr>
        <p:spPr>
          <a:xfrm>
            <a:off x="1743075" y="6305741"/>
            <a:ext cx="352425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2276" b="0">
                <a:solidFill>
                  <a:srgbClr val="9DB7DD"/>
                </a:solidFill>
                <a:latin typeface="Segoe UI Symbol"/>
                <a:ea typeface="Segoe UI Symbol"/>
                <a:cs typeface="Segoe UI Symbol"/>
              </a:defRPr>
            </a:pPr>
            <a:endParaRPr sz="2276" b="0" dirty="0">
              <a:solidFill>
                <a:srgbClr val="9DB7DD"/>
              </a:solidFill>
              <a:latin typeface="Segoe UI Symbol"/>
              <a:ea typeface="Segoe UI Symbol"/>
              <a:cs typeface="Segoe UI Symbol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125C4EA-CA52-5A20-79F4-228C5E48CE12}"/>
              </a:ext>
            </a:extLst>
          </p:cNvPr>
          <p:cNvSpPr>
            <a:spLocks noGrp="1"/>
          </p:cNvSpPr>
          <p:nvPr/>
        </p:nvSpPr>
        <p:spPr>
          <a:xfrm>
            <a:off x="2190750" y="6310503"/>
            <a:ext cx="266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950" b="0">
                <a:solidFill>
                  <a:srgbClr val="E5E8EF"/>
                </a:solidFill>
                <a:latin typeface="Microsoft YaHei UI"/>
                <a:ea typeface="Microsoft YaHei UI"/>
                <a:cs typeface="Microsoft YaHei UI"/>
              </a:defRPr>
            </a:pPr>
            <a:endParaRPr sz="1950" b="0" dirty="0">
              <a:solidFill>
                <a:srgbClr val="E5E8EF"/>
              </a:solidFill>
              <a:latin typeface="Microsoft YaHei UI"/>
              <a:ea typeface="Microsoft YaHei UI"/>
              <a:cs typeface="Microsoft YaHei UI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ED6C755E-14C1-F772-29F9-F40665513C79}"/>
              </a:ext>
            </a:extLst>
          </p:cNvPr>
          <p:cNvSpPr txBox="1"/>
          <p:nvPr/>
        </p:nvSpPr>
        <p:spPr>
          <a:xfrm>
            <a:off x="2090737" y="6279845"/>
            <a:ext cx="2867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5E8E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😔 Too much wiring</a:t>
            </a:r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EEC95D3B-4395-5D72-2831-2DD2F0546AC6}"/>
              </a:ext>
            </a:extLst>
          </p:cNvPr>
          <p:cNvSpPr>
            <a:spLocks noGrp="1"/>
          </p:cNvSpPr>
          <p:nvPr/>
        </p:nvSpPr>
        <p:spPr>
          <a:xfrm>
            <a:off x="7296150" y="2264927"/>
            <a:ext cx="7115175" cy="4516874"/>
          </a:xfrm>
          <a:prstGeom prst="roundRect">
            <a:avLst>
              <a:gd name="adj" fmla="val 1863"/>
            </a:avLst>
          </a:prstGeom>
          <a:solidFill>
            <a:srgbClr val="D9C9FF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2">
            <a:scrgbClr r="0" g="0" b="0"/>
          </a:effectRef>
          <a:fontRef idx="major"/>
        </p:style>
        <p:txBody>
          <a:bodyPr/>
          <a:lstStyle/>
          <a:p>
            <a:endParaRPr lang="zh-CN" altLang="en-US"/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93920E00-A7E9-31DB-542B-74064A2C534A}"/>
              </a:ext>
            </a:extLst>
          </p:cNvPr>
          <p:cNvSpPr>
            <a:spLocks noGrp="1"/>
          </p:cNvSpPr>
          <p:nvPr/>
        </p:nvSpPr>
        <p:spPr>
          <a:xfrm>
            <a:off x="7296150" y="2209800"/>
            <a:ext cx="7115175" cy="619125"/>
          </a:xfrm>
          <a:prstGeom prst="roundRect">
            <a:avLst>
              <a:gd name="adj" fmla="val 13385"/>
            </a:avLst>
          </a:prstGeom>
          <a:gradFill>
            <a:gsLst>
              <a:gs pos="0">
                <a:srgbClr val="8C47F5"/>
              </a:gs>
              <a:gs pos="100000">
                <a:srgbClr val="6C35D7"/>
              </a:gs>
            </a:gsLst>
            <a:lin ang="0"/>
          </a:gra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5C608D0-ED77-F7A4-3D94-165E74DD9F5B}"/>
              </a:ext>
            </a:extLst>
          </p:cNvPr>
          <p:cNvSpPr>
            <a:spLocks noGrp="1"/>
          </p:cNvSpPr>
          <p:nvPr/>
        </p:nvSpPr>
        <p:spPr>
          <a:xfrm>
            <a:off x="9097328" y="2381250"/>
            <a:ext cx="3592512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200" dirty="0" err="1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Now: one dual-layer node</a:t>
            </a:r>
            <a:endParaRPr sz="220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72F80A0B-B8BC-C271-5042-AFE61C0AEF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97" y="2800575"/>
            <a:ext cx="6515100" cy="3467100"/>
          </a:xfrm>
          <a:prstGeom prst="rect">
            <a:avLst/>
          </a:prstGeom>
        </p:spPr>
      </p:pic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7C9D0F4D-6E5C-04DB-95C8-505CE77DD0C2}"/>
              </a:ext>
            </a:extLst>
          </p:cNvPr>
          <p:cNvSpPr>
            <a:spLocks noGrp="1"/>
          </p:cNvSpPr>
          <p:nvPr/>
        </p:nvSpPr>
        <p:spPr>
          <a:xfrm>
            <a:off x="7371713" y="6226124"/>
            <a:ext cx="6948000" cy="514350"/>
          </a:xfrm>
          <a:prstGeom prst="roundRect">
            <a:avLst>
              <a:gd name="adj" fmla="val 12963"/>
            </a:avLst>
          </a:prstGeom>
          <a:solidFill>
            <a:srgbClr val="7236D4"/>
          </a:solidFill>
          <a:ln w="9525">
            <a:solidFill>
              <a:srgbClr val="7839D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24D237B2-C39D-B3C0-F48A-6C0A35E1CF53}"/>
              </a:ext>
            </a:extLst>
          </p:cNvPr>
          <p:cNvSpPr txBox="1"/>
          <p:nvPr/>
        </p:nvSpPr>
        <p:spPr>
          <a:xfrm>
            <a:off x="9439910" y="6279845"/>
            <a:ext cx="3847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5E8E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😊 Stack both outputs.</a:t>
            </a:r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7D78387B-D057-8703-D10F-F9B0705B83C7}"/>
              </a:ext>
            </a:extLst>
          </p:cNvPr>
          <p:cNvSpPr>
            <a:spLocks noGrp="1"/>
          </p:cNvSpPr>
          <p:nvPr/>
        </p:nvSpPr>
        <p:spPr>
          <a:xfrm>
            <a:off x="152400" y="6886575"/>
            <a:ext cx="14268450" cy="2038350"/>
          </a:xfrm>
          <a:prstGeom prst="roundRect">
            <a:avLst>
              <a:gd name="adj" fmla="val 4673"/>
            </a:avLst>
          </a:prstGeom>
          <a:solidFill>
            <a:srgbClr val="F6F7FA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3">
            <a:scrgbClr r="0" g="0" b="0"/>
          </a:effectRef>
          <a:fontRef idx="major"/>
        </p:style>
        <p:txBody>
          <a:bodyPr/>
          <a:lstStyle/>
          <a:p>
            <a:endParaRPr lang="zh-CN" altLang="en-US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5DE6DEF-77C3-21E8-1C9C-005434D29A5B}"/>
              </a:ext>
            </a:extLst>
          </p:cNvPr>
          <p:cNvSpPr>
            <a:spLocks noGrp="1"/>
          </p:cNvSpPr>
          <p:nvPr/>
        </p:nvSpPr>
        <p:spPr>
          <a:xfrm>
            <a:off x="352425" y="7067550"/>
            <a:ext cx="2095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85000" lnSpcReduction="10000"/>
          </a:bodyPr>
          <a:lstStyle/>
          <a:p>
            <a:pPr algn="l">
              <a:defRPr sz="1650" b="1">
                <a:solidFill>
                  <a:srgbClr val="06080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06080C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Two acceleration layers</a:t>
            </a:r>
          </a:p>
        </p:txBody>
      </p:sp>
      <p:sp>
        <p:nvSpPr>
          <p:cNvPr id="83" name="矩形: 圆角 82">
            <a:extLst>
              <a:ext uri="{FF2B5EF4-FFF2-40B4-BE49-F238E27FC236}">
                <a16:creationId xmlns:a16="http://schemas.microsoft.com/office/drawing/2014/main" id="{06E57A99-AE5A-8848-501B-9A608A0FA4D7}"/>
              </a:ext>
            </a:extLst>
          </p:cNvPr>
          <p:cNvSpPr>
            <a:spLocks noGrp="1"/>
          </p:cNvSpPr>
          <p:nvPr/>
        </p:nvSpPr>
        <p:spPr>
          <a:xfrm>
            <a:off x="342900" y="7419975"/>
            <a:ext cx="13335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8DEBB4FB-0B9C-94F8-3B38-EBD9367A9DF4}"/>
              </a:ext>
            </a:extLst>
          </p:cNvPr>
          <p:cNvSpPr>
            <a:spLocks noGrp="1"/>
          </p:cNvSpPr>
          <p:nvPr/>
        </p:nvSpPr>
        <p:spPr>
          <a:xfrm>
            <a:off x="457200" y="7591425"/>
            <a:ext cx="1104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350" b="1">
                <a:solidFill>
                  <a:srgbClr val="22C7A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2C7A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TeaCache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31376589-A2A5-18B0-3A1A-1DC2348C23BE}"/>
              </a:ext>
            </a:extLst>
          </p:cNvPr>
          <p:cNvSpPr>
            <a:spLocks noGrp="1"/>
          </p:cNvSpPr>
          <p:nvPr/>
        </p:nvSpPr>
        <p:spPr>
          <a:xfrm>
            <a:off x="400050" y="7972425"/>
            <a:ext cx="1219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 dirty="0" err="1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Model</a:t>
            </a:r>
            <a:r>
              <a:rPr sz="975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 L1 </a:t>
            </a:r>
            <a:r>
              <a:rPr sz="975" b="0" dirty="0" err="1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cache</a:t>
            </a:r>
            <a:endParaRPr sz="975" b="0" dirty="0">
              <a:solidFill>
                <a:srgbClr val="111317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 dirty="0" err="1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TeaCache logic</a:t>
            </a:r>
            <a:endParaRPr sz="975" b="0" dirty="0">
              <a:solidFill>
                <a:srgbClr val="111317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BDFC1F25-76D7-6B1E-595C-B32164C9E8F4}"/>
              </a:ext>
            </a:extLst>
          </p:cNvPr>
          <p:cNvSpPr>
            <a:spLocks noGrp="1"/>
          </p:cNvSpPr>
          <p:nvPr/>
        </p:nvSpPr>
        <p:spPr>
          <a:xfrm>
            <a:off x="1743075" y="7419975"/>
            <a:ext cx="13335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07C18BF1-2560-9413-D701-FB2A57A6D7AE}"/>
              </a:ext>
            </a:extLst>
          </p:cNvPr>
          <p:cNvSpPr>
            <a:spLocks noGrp="1"/>
          </p:cNvSpPr>
          <p:nvPr/>
        </p:nvSpPr>
        <p:spPr>
          <a:xfrm>
            <a:off x="1857375" y="7591425"/>
            <a:ext cx="1104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350" b="1">
                <a:solidFill>
                  <a:srgbClr val="2F8B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F8B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EasyCache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CAFEE8C-FC02-55D9-018C-87D04526FF41}"/>
              </a:ext>
            </a:extLst>
          </p:cNvPr>
          <p:cNvSpPr>
            <a:spLocks noGrp="1"/>
          </p:cNvSpPr>
          <p:nvPr/>
        </p:nvSpPr>
        <p:spPr>
          <a:xfrm>
            <a:off x="1800225" y="7972425"/>
            <a:ext cx="1219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Sampler reuse</a:t>
            </a:r>
          </a:p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Original logic</a:t>
            </a:r>
          </a:p>
        </p:txBody>
      </p:sp>
      <p:sp>
        <p:nvSpPr>
          <p:cNvPr id="89" name="矩形: 圆角 88">
            <a:extLst>
              <a:ext uri="{FF2B5EF4-FFF2-40B4-BE49-F238E27FC236}">
                <a16:creationId xmlns:a16="http://schemas.microsoft.com/office/drawing/2014/main" id="{BAB9EF3F-301F-A77F-28D5-8711AE56D6E3}"/>
              </a:ext>
            </a:extLst>
          </p:cNvPr>
          <p:cNvSpPr>
            <a:spLocks noGrp="1"/>
          </p:cNvSpPr>
          <p:nvPr/>
        </p:nvSpPr>
        <p:spPr>
          <a:xfrm>
            <a:off x="3143250" y="7419975"/>
            <a:ext cx="13335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AE3D9EBC-708D-DBDD-9CEA-EDA03B10EEDB}"/>
              </a:ext>
            </a:extLst>
          </p:cNvPr>
          <p:cNvSpPr>
            <a:spLocks noGrp="1"/>
          </p:cNvSpPr>
          <p:nvPr/>
        </p:nvSpPr>
        <p:spPr>
          <a:xfrm>
            <a:off x="3257550" y="7591425"/>
            <a:ext cx="1104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350" b="1">
                <a:solidFill>
                  <a:srgbClr val="F06E2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06E2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MagCache</a:t>
            </a: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D01846DF-2721-CDDB-7D8A-B0F5C62869E2}"/>
              </a:ext>
            </a:extLst>
          </p:cNvPr>
          <p:cNvSpPr>
            <a:spLocks noGrp="1"/>
          </p:cNvSpPr>
          <p:nvPr/>
        </p:nvSpPr>
        <p:spPr>
          <a:xfrm>
            <a:off x="3200400" y="7972425"/>
            <a:ext cx="1219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Model cache</a:t>
            </a:r>
          </a:p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Original logic</a:t>
            </a:r>
          </a:p>
        </p:txBody>
      </p:sp>
      <p:sp>
        <p:nvSpPr>
          <p:cNvPr id="92" name="矩形: 圆角 91">
            <a:extLst>
              <a:ext uri="{FF2B5EF4-FFF2-40B4-BE49-F238E27FC236}">
                <a16:creationId xmlns:a16="http://schemas.microsoft.com/office/drawing/2014/main" id="{11E0458D-4068-C2B5-CC54-9D116644F41D}"/>
              </a:ext>
            </a:extLst>
          </p:cNvPr>
          <p:cNvSpPr>
            <a:spLocks noGrp="1"/>
          </p:cNvSpPr>
          <p:nvPr/>
        </p:nvSpPr>
        <p:spPr>
          <a:xfrm>
            <a:off x="4543425" y="7419975"/>
            <a:ext cx="13335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936D4EAE-BD96-846C-4C35-8D5E09140C9E}"/>
              </a:ext>
            </a:extLst>
          </p:cNvPr>
          <p:cNvSpPr>
            <a:spLocks noGrp="1"/>
          </p:cNvSpPr>
          <p:nvPr/>
        </p:nvSpPr>
        <p:spPr>
          <a:xfrm>
            <a:off x="4657725" y="7591425"/>
            <a:ext cx="1104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350" b="1">
                <a:solidFill>
                  <a:srgbClr val="A855F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A855F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AdaptiveDiff</a:t>
            </a: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C84A45CF-6942-5A0E-99D8-8954D200EA5D}"/>
              </a:ext>
            </a:extLst>
          </p:cNvPr>
          <p:cNvSpPr>
            <a:spLocks noGrp="1"/>
          </p:cNvSpPr>
          <p:nvPr/>
        </p:nvSpPr>
        <p:spPr>
          <a:xfrm>
            <a:off x="4600575" y="7972425"/>
            <a:ext cx="1219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Sampler skip</a:t>
            </a:r>
          </a:p>
          <a:p>
            <a:pPr algn="ctr">
              <a:lnSpc>
                <a:spcPct val="95000"/>
              </a:lnSpc>
              <a:buNone/>
              <a:defRPr sz="975" b="0">
                <a:solidFill>
                  <a:srgbClr val="11131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975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Original logic</a:t>
            </a: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675EAF69-209D-A30B-6A6B-30B87A5D908A}"/>
              </a:ext>
            </a:extLst>
          </p:cNvPr>
          <p:cNvSpPr>
            <a:spLocks noGrp="1"/>
          </p:cNvSpPr>
          <p:nvPr/>
        </p:nvSpPr>
        <p:spPr>
          <a:xfrm>
            <a:off x="6076950" y="7067550"/>
            <a:ext cx="31432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650" b="1">
                <a:solidFill>
                  <a:srgbClr val="06080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 dirty="0" err="1">
                <a:solidFill>
                  <a:srgbClr val="06080C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Model families (more coming</a:t>
            </a:r>
            <a:r>
              <a:rPr sz="1650" b="1" dirty="0">
                <a:solidFill>
                  <a:srgbClr val="06080C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)</a:t>
            </a:r>
          </a:p>
        </p:txBody>
      </p:sp>
      <p:sp>
        <p:nvSpPr>
          <p:cNvPr id="96" name="矩形: 圆角 95">
            <a:extLst>
              <a:ext uri="{FF2B5EF4-FFF2-40B4-BE49-F238E27FC236}">
                <a16:creationId xmlns:a16="http://schemas.microsoft.com/office/drawing/2014/main" id="{104D78B1-7446-49ED-227C-379002CEDA2E}"/>
              </a:ext>
            </a:extLst>
          </p:cNvPr>
          <p:cNvSpPr>
            <a:spLocks noGrp="1"/>
          </p:cNvSpPr>
          <p:nvPr/>
        </p:nvSpPr>
        <p:spPr>
          <a:xfrm>
            <a:off x="6076950" y="7419975"/>
            <a:ext cx="12954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58508D49-7297-DC00-9273-AFB3484EBCFF}"/>
              </a:ext>
            </a:extLst>
          </p:cNvPr>
          <p:cNvSpPr>
            <a:spLocks noGrp="1"/>
          </p:cNvSpPr>
          <p:nvPr/>
        </p:nvSpPr>
        <p:spPr>
          <a:xfrm>
            <a:off x="6451612" y="7623143"/>
            <a:ext cx="74486" cy="74486"/>
          </a:xfrm>
          <a:prstGeom prst="ellipse">
            <a:avLst/>
          </a:prstGeom>
          <a:solidFill>
            <a:srgbClr val="8B5CF6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id="{988BDDBE-340F-F489-C100-4D937F72CB01}"/>
              </a:ext>
            </a:extLst>
          </p:cNvPr>
          <p:cNvSpPr>
            <a:spLocks noGrp="1"/>
          </p:cNvSpPr>
          <p:nvPr/>
        </p:nvSpPr>
        <p:spPr>
          <a:xfrm>
            <a:off x="6451612" y="7713821"/>
            <a:ext cx="74486" cy="74486"/>
          </a:xfrm>
          <a:prstGeom prst="ellipse">
            <a:avLst/>
          </a:prstGeom>
          <a:solidFill>
            <a:srgbClr val="7B3FE4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id="{B9928D87-F440-FABB-EAD7-5A3696BBB0B8}"/>
              </a:ext>
            </a:extLst>
          </p:cNvPr>
          <p:cNvSpPr>
            <a:spLocks noGrp="1"/>
          </p:cNvSpPr>
          <p:nvPr/>
        </p:nvSpPr>
        <p:spPr>
          <a:xfrm>
            <a:off x="6373082" y="7759160"/>
            <a:ext cx="74486" cy="74486"/>
          </a:xfrm>
          <a:prstGeom prst="ellipse">
            <a:avLst/>
          </a:prstGeom>
          <a:solidFill>
            <a:srgbClr val="8B5CF6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id="{DC85079E-59F5-414C-042A-4B29C7918DAA}"/>
              </a:ext>
            </a:extLst>
          </p:cNvPr>
          <p:cNvSpPr>
            <a:spLocks noGrp="1"/>
          </p:cNvSpPr>
          <p:nvPr/>
        </p:nvSpPr>
        <p:spPr>
          <a:xfrm>
            <a:off x="6294553" y="7713821"/>
            <a:ext cx="74486" cy="74486"/>
          </a:xfrm>
          <a:prstGeom prst="ellipse">
            <a:avLst/>
          </a:prstGeom>
          <a:solidFill>
            <a:srgbClr val="7B3FE4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id="{61193D8B-841E-F984-E126-7EEC203FB9CF}"/>
              </a:ext>
            </a:extLst>
          </p:cNvPr>
          <p:cNvSpPr>
            <a:spLocks noGrp="1"/>
          </p:cNvSpPr>
          <p:nvPr/>
        </p:nvSpPr>
        <p:spPr>
          <a:xfrm>
            <a:off x="6294553" y="7623143"/>
            <a:ext cx="74486" cy="74486"/>
          </a:xfrm>
          <a:prstGeom prst="ellipse">
            <a:avLst/>
          </a:prstGeom>
          <a:solidFill>
            <a:srgbClr val="8B5CF6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AC82ED27-3F9F-3924-7F1B-BA02BF590418}"/>
              </a:ext>
            </a:extLst>
          </p:cNvPr>
          <p:cNvSpPr>
            <a:spLocks noGrp="1"/>
          </p:cNvSpPr>
          <p:nvPr/>
        </p:nvSpPr>
        <p:spPr>
          <a:xfrm>
            <a:off x="6373082" y="7577804"/>
            <a:ext cx="74486" cy="74486"/>
          </a:xfrm>
          <a:prstGeom prst="ellipse">
            <a:avLst/>
          </a:prstGeom>
          <a:solidFill>
            <a:srgbClr val="7B3FE4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79FDBBEC-75D2-62F6-F074-3F6E6DFF9428}"/>
              </a:ext>
            </a:extLst>
          </p:cNvPr>
          <p:cNvSpPr>
            <a:spLocks noGrp="1"/>
          </p:cNvSpPr>
          <p:nvPr/>
        </p:nvSpPr>
        <p:spPr>
          <a:xfrm>
            <a:off x="6377940" y="7673340"/>
            <a:ext cx="64770" cy="64770"/>
          </a:xfrm>
          <a:prstGeom prst="ellipse">
            <a:avLst/>
          </a:prstGeom>
          <a:solidFill>
            <a:srgbClr val="F7F8FA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093BEF7D-F5B4-CAA4-E066-EB5B622073C3}"/>
              </a:ext>
            </a:extLst>
          </p:cNvPr>
          <p:cNvSpPr>
            <a:spLocks noGrp="1"/>
          </p:cNvSpPr>
          <p:nvPr/>
        </p:nvSpPr>
        <p:spPr>
          <a:xfrm>
            <a:off x="6610350" y="7591425"/>
            <a:ext cx="7048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275" b="1">
                <a:solidFill>
                  <a:srgbClr val="05060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5060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Wan</a:t>
            </a: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524B4B9F-33BB-9329-5816-D9A276A2E4AD}"/>
              </a:ext>
            </a:extLst>
          </p:cNvPr>
          <p:cNvSpPr>
            <a:spLocks noGrp="1"/>
          </p:cNvSpPr>
          <p:nvPr/>
        </p:nvSpPr>
        <p:spPr>
          <a:xfrm>
            <a:off x="6191250" y="8096250"/>
            <a:ext cx="1066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Wan2.1</a:t>
            </a:r>
          </a:p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T2V / I2V</a:t>
            </a:r>
          </a:p>
        </p:txBody>
      </p:sp>
      <p:sp>
        <p:nvSpPr>
          <p:cNvPr id="106" name="矩形: 圆角 105">
            <a:extLst>
              <a:ext uri="{FF2B5EF4-FFF2-40B4-BE49-F238E27FC236}">
                <a16:creationId xmlns:a16="http://schemas.microsoft.com/office/drawing/2014/main" id="{76473EB5-F0BE-49A3-C770-50577046B03A}"/>
              </a:ext>
            </a:extLst>
          </p:cNvPr>
          <p:cNvSpPr>
            <a:spLocks noGrp="1"/>
          </p:cNvSpPr>
          <p:nvPr/>
        </p:nvSpPr>
        <p:spPr>
          <a:xfrm>
            <a:off x="7381875" y="7419975"/>
            <a:ext cx="14859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8CCD450E-B21D-1084-8E9E-A2C6AB13829D}"/>
              </a:ext>
            </a:extLst>
          </p:cNvPr>
          <p:cNvSpPr>
            <a:spLocks noGrp="1"/>
          </p:cNvSpPr>
          <p:nvPr/>
        </p:nvSpPr>
        <p:spPr>
          <a:xfrm>
            <a:off x="7767638" y="7439501"/>
            <a:ext cx="1257300" cy="51625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defRPr sz="1350" b="1">
                <a:solidFill>
                  <a:srgbClr val="050608"/>
                </a:solidFill>
                <a:latin typeface="Arial"/>
                <a:ea typeface="Arial"/>
                <a:cs typeface="Arial"/>
              </a:defRPr>
            </a:pPr>
            <a:r>
              <a:rPr sz="1350" b="1" dirty="0" err="1">
                <a:solidFill>
                  <a:srgbClr val="05060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Hunyuan</a:t>
            </a:r>
            <a:endParaRPr lang="en-US" sz="1350" b="1" dirty="0">
              <a:solidFill>
                <a:srgbClr val="050608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Arial"/>
            </a:endParaRPr>
          </a:p>
          <a:p>
            <a:pPr algn="ctr">
              <a:defRPr sz="1350" b="1">
                <a:solidFill>
                  <a:srgbClr val="050608"/>
                </a:solidFill>
                <a:latin typeface="Arial"/>
                <a:ea typeface="Arial"/>
                <a:cs typeface="Arial"/>
              </a:defRPr>
            </a:pPr>
            <a:r>
              <a:rPr sz="1350" b="1" dirty="0">
                <a:solidFill>
                  <a:srgbClr val="05060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Video</a:t>
            </a: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1BBB3A4C-6CEE-0A9A-143D-A477C7318911}"/>
              </a:ext>
            </a:extLst>
          </p:cNvPr>
          <p:cNvSpPr>
            <a:spLocks noGrp="1"/>
          </p:cNvSpPr>
          <p:nvPr/>
        </p:nvSpPr>
        <p:spPr>
          <a:xfrm>
            <a:off x="7612189" y="7606189"/>
            <a:ext cx="128016" cy="182880"/>
          </a:xfrm>
          <a:prstGeom prst="ellipse">
            <a:avLst/>
          </a:prstGeom>
          <a:noFill/>
          <a:ln w="36576">
            <a:solidFill>
              <a:srgbClr val="2584F4"/>
            </a:solidFill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EBDD044E-8756-F1A9-2631-FE34CE5CBC93}"/>
              </a:ext>
            </a:extLst>
          </p:cNvPr>
          <p:cNvSpPr>
            <a:spLocks noGrp="1"/>
          </p:cNvSpPr>
          <p:nvPr/>
        </p:nvSpPr>
        <p:spPr>
          <a:xfrm>
            <a:off x="7740205" y="7606189"/>
            <a:ext cx="128016" cy="182880"/>
          </a:xfrm>
          <a:prstGeom prst="ellipse">
            <a:avLst/>
          </a:prstGeom>
          <a:noFill/>
          <a:ln w="36576">
            <a:solidFill>
              <a:srgbClr val="2584F4"/>
            </a:solidFill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2A7CF3BE-6356-2F21-A183-DA43B71F086E}"/>
              </a:ext>
            </a:extLst>
          </p:cNvPr>
          <p:cNvSpPr>
            <a:spLocks noGrp="1"/>
          </p:cNvSpPr>
          <p:nvPr/>
        </p:nvSpPr>
        <p:spPr>
          <a:xfrm>
            <a:off x="7715821" y="7673245"/>
            <a:ext cx="48768" cy="48768"/>
          </a:xfrm>
          <a:prstGeom prst="ellipse">
            <a:avLst/>
          </a:prstGeom>
          <a:solidFill>
            <a:srgbClr val="2584F4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82A79B9B-F72A-9D20-7FFE-E2C1119F27C1}"/>
              </a:ext>
            </a:extLst>
          </p:cNvPr>
          <p:cNvSpPr>
            <a:spLocks noGrp="1"/>
          </p:cNvSpPr>
          <p:nvPr/>
        </p:nvSpPr>
        <p:spPr>
          <a:xfrm>
            <a:off x="7934325" y="8077200"/>
            <a:ext cx="819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V1.</a:t>
            </a:r>
            <a:r>
              <a:rPr lang="en-US"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0</a:t>
            </a:r>
          </a:p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T2V / I2V</a:t>
            </a:r>
          </a:p>
        </p:txBody>
      </p:sp>
      <p:sp>
        <p:nvSpPr>
          <p:cNvPr id="112" name="矩形: 圆角 111">
            <a:extLst>
              <a:ext uri="{FF2B5EF4-FFF2-40B4-BE49-F238E27FC236}">
                <a16:creationId xmlns:a16="http://schemas.microsoft.com/office/drawing/2014/main" id="{66E02717-EB34-0599-5270-A42CF545833D}"/>
              </a:ext>
            </a:extLst>
          </p:cNvPr>
          <p:cNvSpPr>
            <a:spLocks noGrp="1"/>
          </p:cNvSpPr>
          <p:nvPr/>
        </p:nvSpPr>
        <p:spPr>
          <a:xfrm>
            <a:off x="8877300" y="7419975"/>
            <a:ext cx="146685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625152C4-F3CF-D7FF-41D2-BFCAF8EB3618}"/>
              </a:ext>
            </a:extLst>
          </p:cNvPr>
          <p:cNvSpPr>
            <a:spLocks noGrp="1"/>
          </p:cNvSpPr>
          <p:nvPr/>
        </p:nvSpPr>
        <p:spPr>
          <a:xfrm>
            <a:off x="9252776" y="7657148"/>
            <a:ext cx="71247" cy="97155"/>
          </a:xfrm>
          <a:prstGeom prst="ellipse">
            <a:avLst/>
          </a:prstGeom>
          <a:solidFill>
            <a:srgbClr val="F47D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7C835C35-3E4E-9A1A-E479-8F1284A094C9}"/>
              </a:ext>
            </a:extLst>
          </p:cNvPr>
          <p:cNvSpPr>
            <a:spLocks noGrp="1"/>
          </p:cNvSpPr>
          <p:nvPr/>
        </p:nvSpPr>
        <p:spPr>
          <a:xfrm rot="3600000">
            <a:off x="9213914" y="7724458"/>
            <a:ext cx="71247" cy="97155"/>
          </a:xfrm>
          <a:prstGeom prst="ellipse">
            <a:avLst/>
          </a:prstGeom>
          <a:solidFill>
            <a:srgbClr val="F47D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id="{3331108E-55A2-1305-BD95-D85F575A8E48}"/>
              </a:ext>
            </a:extLst>
          </p:cNvPr>
          <p:cNvSpPr>
            <a:spLocks noGrp="1"/>
          </p:cNvSpPr>
          <p:nvPr/>
        </p:nvSpPr>
        <p:spPr>
          <a:xfrm rot="7200000">
            <a:off x="9136190" y="7724458"/>
            <a:ext cx="71247" cy="97155"/>
          </a:xfrm>
          <a:prstGeom prst="ellipse">
            <a:avLst/>
          </a:prstGeom>
          <a:solidFill>
            <a:srgbClr val="F47D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D7B5A62F-5DC9-C409-DECE-C1DD8A940817}"/>
              </a:ext>
            </a:extLst>
          </p:cNvPr>
          <p:cNvSpPr>
            <a:spLocks noGrp="1"/>
          </p:cNvSpPr>
          <p:nvPr/>
        </p:nvSpPr>
        <p:spPr>
          <a:xfrm rot="10800000">
            <a:off x="9097328" y="7657148"/>
            <a:ext cx="71247" cy="97155"/>
          </a:xfrm>
          <a:prstGeom prst="ellipse">
            <a:avLst/>
          </a:prstGeom>
          <a:solidFill>
            <a:srgbClr val="F47D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542F8B97-2C4A-15E4-9609-47BBC598585F}"/>
              </a:ext>
            </a:extLst>
          </p:cNvPr>
          <p:cNvSpPr>
            <a:spLocks noGrp="1"/>
          </p:cNvSpPr>
          <p:nvPr/>
        </p:nvSpPr>
        <p:spPr>
          <a:xfrm rot="14400000">
            <a:off x="9136190" y="7589837"/>
            <a:ext cx="71247" cy="97155"/>
          </a:xfrm>
          <a:prstGeom prst="ellipse">
            <a:avLst/>
          </a:prstGeom>
          <a:solidFill>
            <a:srgbClr val="F47D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id="{9CA49BEA-6262-E5D7-B6B1-E7D56D9CE5CF}"/>
              </a:ext>
            </a:extLst>
          </p:cNvPr>
          <p:cNvSpPr>
            <a:spLocks noGrp="1"/>
          </p:cNvSpPr>
          <p:nvPr/>
        </p:nvSpPr>
        <p:spPr>
          <a:xfrm rot="18000000">
            <a:off x="9213914" y="7589837"/>
            <a:ext cx="71247" cy="97155"/>
          </a:xfrm>
          <a:prstGeom prst="ellipse">
            <a:avLst/>
          </a:prstGeom>
          <a:solidFill>
            <a:srgbClr val="F47D9B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FDF3BE4F-6ABB-1F3A-9F55-B6B593F6DB07}"/>
              </a:ext>
            </a:extLst>
          </p:cNvPr>
          <p:cNvSpPr>
            <a:spLocks noGrp="1"/>
          </p:cNvSpPr>
          <p:nvPr/>
        </p:nvSpPr>
        <p:spPr>
          <a:xfrm>
            <a:off x="9184767" y="7679817"/>
            <a:ext cx="51816" cy="51816"/>
          </a:xfrm>
          <a:prstGeom prst="ellipse">
            <a:avLst/>
          </a:prstGeom>
          <a:solidFill>
            <a:srgbClr val="F7F8FA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FDBE36A0-5270-0A02-9570-33A9537A24F2}"/>
              </a:ext>
            </a:extLst>
          </p:cNvPr>
          <p:cNvSpPr>
            <a:spLocks noGrp="1"/>
          </p:cNvSpPr>
          <p:nvPr/>
        </p:nvSpPr>
        <p:spPr>
          <a:xfrm>
            <a:off x="9410700" y="7591425"/>
            <a:ext cx="8763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275" b="1">
                <a:solidFill>
                  <a:srgbClr val="05060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5060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OpenSora</a:t>
            </a: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947AD091-28A4-508E-F674-EF552DE05170}"/>
              </a:ext>
            </a:extLst>
          </p:cNvPr>
          <p:cNvSpPr>
            <a:spLocks noGrp="1"/>
          </p:cNvSpPr>
          <p:nvPr/>
        </p:nvSpPr>
        <p:spPr>
          <a:xfrm>
            <a:off x="8991600" y="8096250"/>
            <a:ext cx="123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V1.2</a:t>
            </a:r>
          </a:p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T2V</a:t>
            </a:r>
          </a:p>
        </p:txBody>
      </p:sp>
      <p:sp>
        <p:nvSpPr>
          <p:cNvPr id="122" name="矩形: 圆角 121">
            <a:extLst>
              <a:ext uri="{FF2B5EF4-FFF2-40B4-BE49-F238E27FC236}">
                <a16:creationId xmlns:a16="http://schemas.microsoft.com/office/drawing/2014/main" id="{F02C55CF-8A74-4889-21B5-956FB71693F3}"/>
              </a:ext>
            </a:extLst>
          </p:cNvPr>
          <p:cNvSpPr>
            <a:spLocks noGrp="1"/>
          </p:cNvSpPr>
          <p:nvPr/>
        </p:nvSpPr>
        <p:spPr>
          <a:xfrm>
            <a:off x="10363200" y="7419975"/>
            <a:ext cx="1447800" cy="1295400"/>
          </a:xfrm>
          <a:prstGeom prst="roundRect">
            <a:avLst>
              <a:gd name="adj" fmla="val 5147"/>
            </a:avLst>
          </a:prstGeom>
          <a:solidFill>
            <a:srgbClr val="F7F8FA"/>
          </a:solidFill>
          <a:ln w="9525">
            <a:solidFill>
              <a:srgbClr val="D9DDE5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14">
            <a:scrgbClr r="0" g="0" b="0"/>
          </a:effectRef>
          <a:fontRef idx="major"/>
        </p:style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DDE42347-D857-45EB-8EC2-C0E85C2A7DD3}"/>
              </a:ext>
            </a:extLst>
          </p:cNvPr>
          <p:cNvSpPr>
            <a:spLocks noGrp="1"/>
          </p:cNvSpPr>
          <p:nvPr/>
        </p:nvSpPr>
        <p:spPr>
          <a:xfrm>
            <a:off x="10660952" y="7569708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7B1B748F-D93F-B17E-1580-E48B41D56957}"/>
              </a:ext>
            </a:extLst>
          </p:cNvPr>
          <p:cNvSpPr>
            <a:spLocks noGrp="1"/>
          </p:cNvSpPr>
          <p:nvPr/>
        </p:nvSpPr>
        <p:spPr>
          <a:xfrm>
            <a:off x="10637796" y="7611809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FE9D0D9F-2625-768B-A250-06C41655C1C1}"/>
              </a:ext>
            </a:extLst>
          </p:cNvPr>
          <p:cNvSpPr>
            <a:spLocks noGrp="1"/>
          </p:cNvSpPr>
          <p:nvPr/>
        </p:nvSpPr>
        <p:spPr>
          <a:xfrm>
            <a:off x="10679897" y="7611809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id="{59C9E200-361C-4BD4-E7E7-C8DADE552312}"/>
              </a:ext>
            </a:extLst>
          </p:cNvPr>
          <p:cNvSpPr>
            <a:spLocks noGrp="1"/>
          </p:cNvSpPr>
          <p:nvPr/>
        </p:nvSpPr>
        <p:spPr>
          <a:xfrm>
            <a:off x="10614641" y="7653909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038ECADF-A0B9-9618-E347-CD936224EF60}"/>
              </a:ext>
            </a:extLst>
          </p:cNvPr>
          <p:cNvSpPr>
            <a:spLocks noGrp="1"/>
          </p:cNvSpPr>
          <p:nvPr/>
        </p:nvSpPr>
        <p:spPr>
          <a:xfrm>
            <a:off x="10656741" y="7653909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AF06BCA5-5035-637E-727E-79401CE066D0}"/>
              </a:ext>
            </a:extLst>
          </p:cNvPr>
          <p:cNvSpPr>
            <a:spLocks noGrp="1"/>
          </p:cNvSpPr>
          <p:nvPr/>
        </p:nvSpPr>
        <p:spPr>
          <a:xfrm>
            <a:off x="10698842" y="7653909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id="{EDA78523-633C-C23B-1BA1-67015634BA0D}"/>
              </a:ext>
            </a:extLst>
          </p:cNvPr>
          <p:cNvSpPr>
            <a:spLocks noGrp="1"/>
          </p:cNvSpPr>
          <p:nvPr/>
        </p:nvSpPr>
        <p:spPr>
          <a:xfrm>
            <a:off x="10591486" y="7696010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id="{E0DC13B5-506D-3B7C-EA25-C1EA5F860D1F}"/>
              </a:ext>
            </a:extLst>
          </p:cNvPr>
          <p:cNvSpPr>
            <a:spLocks noGrp="1"/>
          </p:cNvSpPr>
          <p:nvPr/>
        </p:nvSpPr>
        <p:spPr>
          <a:xfrm>
            <a:off x="10633586" y="7696010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id="{826F3AA5-0503-7A31-C99C-F71427649204}"/>
              </a:ext>
            </a:extLst>
          </p:cNvPr>
          <p:cNvSpPr>
            <a:spLocks noGrp="1"/>
          </p:cNvSpPr>
          <p:nvPr/>
        </p:nvSpPr>
        <p:spPr>
          <a:xfrm>
            <a:off x="10675687" y="7696010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id="{50154261-AFBE-6FE2-C9F0-D0FF885A77DC}"/>
              </a:ext>
            </a:extLst>
          </p:cNvPr>
          <p:cNvSpPr>
            <a:spLocks noGrp="1"/>
          </p:cNvSpPr>
          <p:nvPr/>
        </p:nvSpPr>
        <p:spPr>
          <a:xfrm>
            <a:off x="10717787" y="7696010"/>
            <a:ext cx="32385" cy="32385"/>
          </a:xfrm>
          <a:prstGeom prst="ellipse">
            <a:avLst/>
          </a:prstGeom>
          <a:solidFill>
            <a:srgbClr val="050608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065E1E00-5E4C-E7C8-2DF9-2D5CBF289D2B}"/>
              </a:ext>
            </a:extLst>
          </p:cNvPr>
          <p:cNvSpPr>
            <a:spLocks noGrp="1"/>
          </p:cNvSpPr>
          <p:nvPr/>
        </p:nvSpPr>
        <p:spPr>
          <a:xfrm>
            <a:off x="10896600" y="7591425"/>
            <a:ext cx="857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275" b="1">
                <a:solidFill>
                  <a:srgbClr val="050608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50608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Flux</a:t>
            </a: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E8E807BE-3D05-AD6E-CBF7-4E8636A43B4E}"/>
              </a:ext>
            </a:extLst>
          </p:cNvPr>
          <p:cNvSpPr>
            <a:spLocks noGrp="1"/>
          </p:cNvSpPr>
          <p:nvPr/>
        </p:nvSpPr>
        <p:spPr>
          <a:xfrm>
            <a:off x="10477500" y="8096250"/>
            <a:ext cx="1219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Schnell / Dev</a:t>
            </a:r>
          </a:p>
          <a:p>
            <a:pPr algn="ctr">
              <a:lnSpc>
                <a:spcPct val="95000"/>
              </a:lnSpc>
              <a:buNone/>
              <a:defRPr sz="1200" b="0">
                <a:solidFill>
                  <a:srgbClr val="111317"/>
                </a:solidFill>
                <a:latin typeface="Arial"/>
                <a:ea typeface="Arial"/>
                <a:cs typeface="Arial"/>
              </a:defRPr>
            </a:pPr>
            <a:r>
              <a:rPr sz="1200" b="0" dirty="0">
                <a:solidFill>
                  <a:srgbClr val="111317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/>
              </a:rPr>
              <a:t>Image / Video</a:t>
            </a: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606191EA-90E3-EC77-EA7C-C1C9AE880E53}"/>
              </a:ext>
            </a:extLst>
          </p:cNvPr>
          <p:cNvSpPr txBox="1"/>
          <p:nvPr/>
        </p:nvSpPr>
        <p:spPr>
          <a:xfrm>
            <a:off x="11630025" y="7652176"/>
            <a:ext cx="3026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阿里巴巴普惠体 2.0 65 Medium" panose="00020600040101010101" pitchFamily="18" charset="-122"/>
              </a:rPr>
              <a:t>Stack Both</a:t>
            </a:r>
          </a:p>
          <a:p>
            <a:pPr algn="ctr"/>
            <a:r>
              <a:rPr lang="en-US" altLang="zh-CN" sz="2400" dirty="0">
                <a:latin typeface="思源黑体 CN Bold" panose="020B0800000000000000" pitchFamily="34" charset="-122"/>
                <a:ea typeface="思源黑体 CN Bold" panose="020B0800000000000000" pitchFamily="34" charset="-122"/>
                <a:cs typeface="阿里巴巴普惠体 2.0 65 Medium" panose="00020600040101010101" pitchFamily="18" charset="-122"/>
              </a:rPr>
              <a:t>Layers</a:t>
            </a:r>
            <a:endParaRPr lang="zh-CN" altLang="en-US" sz="2400" dirty="0">
              <a:latin typeface="思源黑体 CN Bold" panose="020B0800000000000000" pitchFamily="34" charset="-122"/>
              <a:ea typeface="思源黑体 CN Bold" panose="020B0800000000000000" pitchFamily="34" charset="-122"/>
              <a:cs typeface="阿里巴巴普惠体 2.0 65 Medium" panose="00020600040101010101" pitchFamily="18" charset="-122"/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98F8BB29-C765-72C3-367E-BD9558573DC8}"/>
              </a:ext>
            </a:extLst>
          </p:cNvPr>
          <p:cNvSpPr txBox="1"/>
          <p:nvPr/>
        </p:nvSpPr>
        <p:spPr>
          <a:xfrm>
            <a:off x="117459" y="9165461"/>
            <a:ext cx="5187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25" b="0">
                <a:solidFill>
                  <a:srgbClr val="DDE2EA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lang="zh-CN" altLang="en-US" sz="1800" dirty="0">
                <a:solidFill>
                  <a:srgbClr val="DDE2E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🚀 Algorithm cores stay intact</a:t>
            </a:r>
            <a:endParaRPr lang="zh-CN" altLang="en-US" sz="1800" b="0" dirty="0">
              <a:solidFill>
                <a:srgbClr val="DDE2EA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139" name="直接连接符 138">
            <a:extLst>
              <a:ext uri="{FF2B5EF4-FFF2-40B4-BE49-F238E27FC236}">
                <a16:creationId xmlns:a16="http://schemas.microsoft.com/office/drawing/2014/main" id="{C30F8401-7393-E4EB-A85A-6C107554E7D8}"/>
              </a:ext>
            </a:extLst>
          </p:cNvPr>
          <p:cNvSpPr>
            <a:spLocks noGrp="1"/>
          </p:cNvSpPr>
          <p:nvPr/>
        </p:nvSpPr>
        <p:spPr>
          <a:xfrm>
            <a:off x="5448929" y="9188110"/>
            <a:ext cx="0" cy="381000"/>
          </a:xfrm>
          <a:prstGeom prst="line">
            <a:avLst/>
          </a:prstGeom>
          <a:noFill/>
          <a:ln w="14288">
            <a:solidFill>
              <a:srgbClr val="7D838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13F257D1-1EA9-B9DC-3A2A-B2FE11EFC7FD}"/>
              </a:ext>
            </a:extLst>
          </p:cNvPr>
          <p:cNvSpPr>
            <a:spLocks noGrp="1"/>
          </p:cNvSpPr>
          <p:nvPr/>
        </p:nvSpPr>
        <p:spPr>
          <a:xfrm>
            <a:off x="6191250" y="9159627"/>
            <a:ext cx="3429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/>
          </a:bodyPr>
          <a:lstStyle/>
          <a:p>
            <a:pPr algn="l">
              <a:defRPr sz="1800" b="0">
                <a:solidFill>
                  <a:srgbClr val="DDE2EA"/>
                </a:solidFill>
                <a:latin typeface="Microsoft YaHei UI"/>
                <a:ea typeface="Microsoft YaHei UI"/>
                <a:cs typeface="Microsoft YaHei UI"/>
              </a:defRPr>
            </a:pPr>
            <a:endParaRPr sz="1800" b="0" dirty="0">
              <a:solidFill>
                <a:srgbClr val="DDE2EA"/>
              </a:solidFill>
              <a:latin typeface="Microsoft YaHei UI"/>
              <a:ea typeface="Microsoft YaHei UI"/>
              <a:cs typeface="Microsoft YaHei UI"/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351C10AF-0178-2718-8A0F-6960ECA1B688}"/>
              </a:ext>
            </a:extLst>
          </p:cNvPr>
          <p:cNvSpPr txBox="1"/>
          <p:nvPr/>
        </p:nvSpPr>
        <p:spPr>
          <a:xfrm>
            <a:off x="5599221" y="9165461"/>
            <a:ext cx="349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DDE2EA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lang="zh-CN" altLang="en-US" sz="1800" b="0" dirty="0">
                <a:solidFill>
                  <a:srgbClr val="DDE2EA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Sampler + model stack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CF60415F-95B8-66D3-700C-5BD7C0C8452A}"/>
              </a:ext>
            </a:extLst>
          </p:cNvPr>
          <p:cNvSpPr txBox="1"/>
          <p:nvPr/>
        </p:nvSpPr>
        <p:spPr>
          <a:xfrm>
            <a:off x="12153417" y="9165461"/>
            <a:ext cx="2334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7839DB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ComfyUI-AccelDiff</a:t>
            </a:r>
          </a:p>
        </p:txBody>
      </p:sp>
      <p:sp>
        <p:nvSpPr>
          <p:cNvPr id="147" name="矩形: 圆角 146">
            <a:extLst>
              <a:ext uri="{FF2B5EF4-FFF2-40B4-BE49-F238E27FC236}">
                <a16:creationId xmlns:a16="http://schemas.microsoft.com/office/drawing/2014/main" id="{CB209F67-C876-086A-CD99-E40722FA5E43}"/>
              </a:ext>
            </a:extLst>
          </p:cNvPr>
          <p:cNvSpPr>
            <a:spLocks noGrp="1"/>
          </p:cNvSpPr>
          <p:nvPr/>
        </p:nvSpPr>
        <p:spPr>
          <a:xfrm>
            <a:off x="10751820" y="409575"/>
            <a:ext cx="3659505" cy="581025"/>
          </a:xfrm>
          <a:prstGeom prst="roundRect">
            <a:avLst>
              <a:gd name="adj" fmla="val 11475"/>
            </a:avLst>
          </a:prstGeom>
          <a:solidFill>
            <a:srgbClr val="101318">
              <a:alpha val="70000"/>
            </a:srgbClr>
          </a:solidFill>
          <a:ln w="9525">
            <a:solidFill>
              <a:srgbClr val="3D444F"/>
            </a:solidFill>
            <a:prstDash val="solid"/>
          </a:ln>
        </p:spPr>
        <p:txBody>
          <a:bodyPr/>
          <a:lstStyle/>
          <a:p>
            <a:endParaRPr lang="zh-CN" altLang="en-US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48" name="任意多边形: 形状 147">
            <a:extLst>
              <a:ext uri="{FF2B5EF4-FFF2-40B4-BE49-F238E27FC236}">
                <a16:creationId xmlns:a16="http://schemas.microsoft.com/office/drawing/2014/main" id="{677648FC-5800-CBF4-2185-D35CF7D9E3C1}"/>
              </a:ext>
            </a:extLst>
          </p:cNvPr>
          <p:cNvSpPr>
            <a:spLocks noGrp="1"/>
          </p:cNvSpPr>
          <p:nvPr/>
        </p:nvSpPr>
        <p:spPr>
          <a:xfrm>
            <a:off x="10844645" y="503754"/>
            <a:ext cx="304800" cy="342900"/>
          </a:xfrm>
          <a:custGeom>
            <a:avLst/>
            <a:gdLst/>
            <a:ahLst/>
            <a:cxnLst/>
            <a:rect l="0" t="0" r="0" b="0"/>
            <a:pathLst>
              <a:path w="304800" h="342900">
                <a:moveTo>
                  <a:pt x="176784" y="0"/>
                </a:moveTo>
                <a:lnTo>
                  <a:pt x="48768" y="192024"/>
                </a:lnTo>
                <a:lnTo>
                  <a:pt x="140208" y="181737"/>
                </a:lnTo>
                <a:lnTo>
                  <a:pt x="91440" y="342900"/>
                </a:lnTo>
                <a:lnTo>
                  <a:pt x="256032" y="130302"/>
                </a:lnTo>
                <a:lnTo>
                  <a:pt x="161544" y="140589"/>
                </a:lnTo>
                <a:close/>
              </a:path>
            </a:pathLst>
          </a:custGeom>
          <a:solidFill>
            <a:srgbClr val="FFC43D"/>
          </a:solidFill>
          <a:ln w="0">
            <a:solidFill>
              <a:srgbClr val="FFC43D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5DBDF579-5FA5-2EB7-57FB-5AF3B6354908}"/>
              </a:ext>
            </a:extLst>
          </p:cNvPr>
          <p:cNvSpPr>
            <a:spLocks noGrp="1"/>
          </p:cNvSpPr>
          <p:nvPr/>
        </p:nvSpPr>
        <p:spPr>
          <a:xfrm>
            <a:off x="11310505" y="506364"/>
            <a:ext cx="3225050" cy="3223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0" rIns="19050" bIns="0" anchor="ctr">
            <a:normAutofit fontScale="98022"/>
          </a:bodyPr>
          <a:lstStyle/>
          <a:p>
            <a:pPr algn="l">
              <a:defRPr sz="15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endParaRPr sz="1600" b="1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Microsoft YaHei UI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3CD9EA-C93D-06AF-130A-469400BB5E4F}"/>
              </a:ext>
            </a:extLst>
          </p:cNvPr>
          <p:cNvSpPr txBox="1"/>
          <p:nvPr/>
        </p:nvSpPr>
        <p:spPr>
          <a:xfrm>
            <a:off x="11102859" y="513883"/>
            <a:ext cx="3308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lang="en-US" altLang="zh-CN" sz="1800" b="1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Microsoft YaHei UI"/>
              </a:rPr>
              <a:t>Sampler + model speedups</a:t>
            </a:r>
          </a:p>
        </p:txBody>
      </p:sp>
    </p:spTree>
    <p:extLst>
      <p:ext uri="{BB962C8B-B14F-4D97-AF65-F5344CB8AC3E}">
        <p14:creationId xmlns:p14="http://schemas.microsoft.com/office/powerpoint/2010/main" val="9380838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247650" dist="95250" dir="5400000">
              <a:srgbClr val="000000">
                <a:alpha val="25000"/>
              </a:srgbClr>
            </a:outerShdw>
          </a:effectLst>
        </a:effectStyle>
        <a:effectStyle>
          <a:effectLst>
            <a:outerShdw blurRad="171450" dist="38100" dir="5400000">
              <a:srgbClr val="7B3FE4">
                <a:alpha val="35000"/>
              </a:srgbClr>
            </a:outerShdw>
          </a:effectLst>
        </a:effectStyle>
        <a:effectStyle>
          <a:effectLst>
            <a:outerShdw blurRad="28575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95250" dist="39273" dir="4557825">
              <a:srgbClr val="000000">
                <a:alpha val="1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247650" dist="95250" dir="5400000">
              <a:srgbClr val="000000">
                <a:alpha val="25000"/>
              </a:srgbClr>
            </a:outerShdw>
          </a:effectLst>
        </a:effectStyle>
        <a:effectStyle>
          <a:effectLst>
            <a:outerShdw blurRad="171450" dist="38100" dir="5400000">
              <a:srgbClr val="7B3FE4">
                <a:alpha val="35000"/>
              </a:srgbClr>
            </a:outerShdw>
          </a:effectLst>
        </a:effectStyle>
        <a:effectStyle>
          <a:effectLst>
            <a:outerShdw blurRad="28575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95250" dist="39273" dir="4557825">
              <a:srgbClr val="000000">
                <a:alpha val="12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163</Words>
  <Application>Microsoft Office PowerPoint</Application>
  <DocSecurity>0</DocSecurity>
  <PresentationFormat>自定义</PresentationFormat>
  <Paragraphs>61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Microsoft YaHei UI</vt:lpstr>
      <vt:lpstr>思源黑体 CN Bold</vt:lpstr>
      <vt:lpstr>Calibri</vt:lpstr>
      <vt:lpstr>Segoe UI Symbol</vt:lpstr>
      <vt:lpstr>ChatGPT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k33726</cp:lastModifiedBy>
  <cp:revision>14</cp:revision>
  <dcterms:created xsi:type="dcterms:W3CDTF">2026-06-19T05:48:05Z</dcterms:created>
  <dcterms:modified xsi:type="dcterms:W3CDTF">2026-07-02T09:07:09Z</dcterms:modified>
</cp:coreProperties>
</file>